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Amsterdam Three" charset="1" panose="02000500000000000000"/>
      <p:regular r:id="rId15"/>
    </p:embeddedFont>
    <p:embeddedFont>
      <p:font typeface="Montserrat Medium" charset="1" panose="000006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6805" t="-18304" r="0" b="-6288"/>
            </a:stretch>
          </a:blipFill>
        </p:spPr>
      </p:sp>
      <p:sp>
        <p:nvSpPr>
          <p:cNvPr name="Freeform 3" id="3"/>
          <p:cNvSpPr/>
          <p:nvPr/>
        </p:nvSpPr>
        <p:spPr>
          <a:xfrm flipH="false" flipV="false" rot="0">
            <a:off x="1409908" y="1256948"/>
            <a:ext cx="14856501" cy="8895330"/>
          </a:xfrm>
          <a:custGeom>
            <a:avLst/>
            <a:gdLst/>
            <a:ahLst/>
            <a:cxnLst/>
            <a:rect r="r" b="b" t="t" l="l"/>
            <a:pathLst>
              <a:path h="8895330" w="14856501">
                <a:moveTo>
                  <a:pt x="0" y="0"/>
                </a:moveTo>
                <a:lnTo>
                  <a:pt x="14856501" y="0"/>
                </a:lnTo>
                <a:lnTo>
                  <a:pt x="14856501" y="8895330"/>
                </a:lnTo>
                <a:lnTo>
                  <a:pt x="0" y="8895330"/>
                </a:lnTo>
                <a:lnTo>
                  <a:pt x="0" y="0"/>
                </a:lnTo>
                <a:close/>
              </a:path>
            </a:pathLst>
          </a:custGeom>
          <a:blipFill>
            <a:blip r:embed="rId3">
              <a:alphaModFix amt="85000"/>
            </a:blip>
            <a:stretch>
              <a:fillRect l="0" t="0" r="0" b="0"/>
            </a:stretch>
          </a:blipFill>
        </p:spPr>
      </p:sp>
      <p:sp>
        <p:nvSpPr>
          <p:cNvPr name="TextBox 4" id="4"/>
          <p:cNvSpPr txBox="true"/>
          <p:nvPr/>
        </p:nvSpPr>
        <p:spPr>
          <a:xfrm rot="0">
            <a:off x="2455478" y="2718749"/>
            <a:ext cx="13176647" cy="4720662"/>
          </a:xfrm>
          <a:prstGeom prst="rect">
            <a:avLst/>
          </a:prstGeom>
        </p:spPr>
        <p:txBody>
          <a:bodyPr anchor="t" rtlCol="false" tIns="0" lIns="0" bIns="0" rIns="0">
            <a:spAutoFit/>
          </a:bodyPr>
          <a:lstStyle/>
          <a:p>
            <a:pPr algn="ctr">
              <a:lnSpc>
                <a:spcPts val="12422"/>
              </a:lnSpc>
            </a:pPr>
            <a:r>
              <a:rPr lang="en-US" b="true" sz="10438">
                <a:solidFill>
                  <a:srgbClr val="FFFFFF"/>
                </a:solidFill>
                <a:latin typeface="League Spartan"/>
                <a:ea typeface="League Spartan"/>
                <a:cs typeface="League Spartan"/>
                <a:sym typeface="League Spartan"/>
              </a:rPr>
              <a:t>REALIDADES DE LA</a:t>
            </a:r>
          </a:p>
          <a:p>
            <a:pPr algn="ctr">
              <a:lnSpc>
                <a:spcPts val="12422"/>
              </a:lnSpc>
            </a:pPr>
            <a:r>
              <a:rPr lang="en-US" b="true" sz="10438">
                <a:solidFill>
                  <a:srgbClr val="FFFFFF"/>
                </a:solidFill>
                <a:latin typeface="League Spartan"/>
                <a:ea typeface="League Spartan"/>
                <a:cs typeface="League Spartan"/>
                <a:sym typeface="League Spartan"/>
              </a:rPr>
              <a:t>INTELIGANCIA ARTIFICIAL</a:t>
            </a:r>
          </a:p>
        </p:txBody>
      </p:sp>
      <p:sp>
        <p:nvSpPr>
          <p:cNvPr name="TextBox 5" id="5"/>
          <p:cNvSpPr txBox="true"/>
          <p:nvPr/>
        </p:nvSpPr>
        <p:spPr>
          <a:xfrm rot="0">
            <a:off x="6771578" y="7151332"/>
            <a:ext cx="4744845" cy="585683"/>
          </a:xfrm>
          <a:prstGeom prst="rect">
            <a:avLst/>
          </a:prstGeom>
        </p:spPr>
        <p:txBody>
          <a:bodyPr anchor="t" rtlCol="false" tIns="0" lIns="0" bIns="0" rIns="0">
            <a:spAutoFit/>
          </a:bodyPr>
          <a:lstStyle/>
          <a:p>
            <a:pPr algn="ctr">
              <a:lnSpc>
                <a:spcPts val="4647"/>
              </a:lnSpc>
            </a:pPr>
            <a:r>
              <a:rPr lang="en-US" sz="3938">
                <a:solidFill>
                  <a:srgbClr val="FFFFFF"/>
                </a:solidFill>
                <a:latin typeface="Amsterdam Three"/>
                <a:ea typeface="Amsterdam Three"/>
                <a:cs typeface="Amsterdam Three"/>
                <a:sym typeface="Amsterdam Three"/>
              </a:rPr>
              <a:t>Airam Goñiz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5428316" y="6708041"/>
            <a:ext cx="6162889" cy="3140326"/>
          </a:xfrm>
          <a:custGeom>
            <a:avLst/>
            <a:gdLst/>
            <a:ahLst/>
            <a:cxnLst/>
            <a:rect r="r" b="b" t="t" l="l"/>
            <a:pathLst>
              <a:path h="3140326" w="6162889">
                <a:moveTo>
                  <a:pt x="0" y="0"/>
                </a:moveTo>
                <a:lnTo>
                  <a:pt x="6162889" y="0"/>
                </a:lnTo>
                <a:lnTo>
                  <a:pt x="6162889" y="3140326"/>
                </a:lnTo>
                <a:lnTo>
                  <a:pt x="0" y="3140326"/>
                </a:lnTo>
                <a:lnTo>
                  <a:pt x="0" y="0"/>
                </a:lnTo>
                <a:close/>
              </a:path>
            </a:pathLst>
          </a:custGeom>
          <a:blipFill>
            <a:blip r:embed="rId3"/>
            <a:stretch>
              <a:fillRect l="0" t="0" r="0" b="0"/>
            </a:stretch>
          </a:blipFill>
        </p:spPr>
      </p:sp>
      <p:sp>
        <p:nvSpPr>
          <p:cNvPr name="TextBox 4" id="4"/>
          <p:cNvSpPr txBox="true"/>
          <p:nvPr/>
        </p:nvSpPr>
        <p:spPr>
          <a:xfrm rot="0">
            <a:off x="-200396" y="122157"/>
            <a:ext cx="11257426" cy="755772"/>
          </a:xfrm>
          <a:prstGeom prst="rect">
            <a:avLst/>
          </a:prstGeom>
        </p:spPr>
        <p:txBody>
          <a:bodyPr anchor="t" rtlCol="false" tIns="0" lIns="0" bIns="0" rIns="0">
            <a:spAutoFit/>
          </a:bodyPr>
          <a:lstStyle/>
          <a:p>
            <a:pPr algn="ctr">
              <a:lnSpc>
                <a:spcPts val="5956"/>
              </a:lnSpc>
              <a:spcBef>
                <a:spcPct val="0"/>
              </a:spcBef>
            </a:pPr>
            <a:r>
              <a:rPr lang="en-US" sz="5048">
                <a:solidFill>
                  <a:srgbClr val="FFFFFF"/>
                </a:solidFill>
                <a:latin typeface="League Spartan"/>
                <a:ea typeface="League Spartan"/>
                <a:cs typeface="League Spartan"/>
                <a:sym typeface="League Spartan"/>
              </a:rPr>
              <a:t>¿qué es la inteligencia artificial?</a:t>
            </a:r>
          </a:p>
        </p:txBody>
      </p:sp>
      <p:sp>
        <p:nvSpPr>
          <p:cNvPr name="TextBox 5" id="5"/>
          <p:cNvSpPr txBox="true"/>
          <p:nvPr/>
        </p:nvSpPr>
        <p:spPr>
          <a:xfrm rot="0">
            <a:off x="0" y="868404"/>
            <a:ext cx="18288000" cy="2920741"/>
          </a:xfrm>
          <a:prstGeom prst="rect">
            <a:avLst/>
          </a:prstGeom>
        </p:spPr>
        <p:txBody>
          <a:bodyPr anchor="t" rtlCol="false" tIns="0" lIns="0" bIns="0" rIns="0">
            <a:spAutoFit/>
          </a:bodyPr>
          <a:lstStyle/>
          <a:p>
            <a:pPr algn="ctr">
              <a:lnSpc>
                <a:spcPts val="3006"/>
              </a:lnSpc>
              <a:spcBef>
                <a:spcPct val="0"/>
              </a:spcBef>
            </a:pPr>
            <a:r>
              <a:rPr lang="en-US" sz="2548">
                <a:solidFill>
                  <a:srgbClr val="FFFFFF"/>
                </a:solidFill>
                <a:latin typeface="League Spartan"/>
                <a:ea typeface="League Spartan"/>
                <a:cs typeface="League Spartan"/>
                <a:sym typeface="League Spartan"/>
              </a:rPr>
              <a:t>La Inteligencia Artificial (IA) es un campo d</a:t>
            </a:r>
            <a:r>
              <a:rPr lang="en-US" b="true" sz="2548">
                <a:solidFill>
                  <a:srgbClr val="FFFFFF"/>
                </a:solidFill>
                <a:latin typeface="League Spartan"/>
                <a:ea typeface="League Spartan"/>
                <a:cs typeface="League Spartan"/>
                <a:sym typeface="League Spartan"/>
              </a:rPr>
              <a:t>e la informática que se enfoca en desarrollar sistemas que pueden realizar tareas que normalmente requieren inteligencia humana. Esto incluye el aprendizaje, el razonamiento, la percepción y la resolución de problemas. La IA busca crear máquinas que puedan aprender, adaptarse y tomar decisiones de forma autónoma, imitando la capacidad humana de procesar información. </a:t>
            </a:r>
          </a:p>
          <a:p>
            <a:pPr algn="ctr">
              <a:lnSpc>
                <a:spcPts val="2652"/>
              </a:lnSpc>
              <a:spcBef>
                <a:spcPct val="0"/>
              </a:spcBef>
            </a:pPr>
          </a:p>
          <a:p>
            <a:pPr algn="ctr">
              <a:lnSpc>
                <a:spcPts val="2652"/>
              </a:lnSpc>
              <a:spcBef>
                <a:spcPct val="0"/>
              </a:spcBef>
            </a:pPr>
          </a:p>
          <a:p>
            <a:pPr algn="ctr">
              <a:lnSpc>
                <a:spcPts val="2652"/>
              </a:lnSpc>
              <a:spcBef>
                <a:spcPct val="0"/>
              </a:spcBef>
            </a:pPr>
          </a:p>
        </p:txBody>
      </p:sp>
      <p:sp>
        <p:nvSpPr>
          <p:cNvPr name="TextBox 6" id="6"/>
          <p:cNvSpPr txBox="true"/>
          <p:nvPr/>
        </p:nvSpPr>
        <p:spPr>
          <a:xfrm rot="0">
            <a:off x="-417493" y="3003393"/>
            <a:ext cx="18288000" cy="1364102"/>
          </a:xfrm>
          <a:prstGeom prst="rect">
            <a:avLst/>
          </a:prstGeom>
        </p:spPr>
        <p:txBody>
          <a:bodyPr anchor="t" rtlCol="false" tIns="0" lIns="0" bIns="0" rIns="0">
            <a:spAutoFit/>
          </a:bodyPr>
          <a:lstStyle/>
          <a:p>
            <a:pPr algn="ctr">
              <a:lnSpc>
                <a:spcPts val="5366"/>
              </a:lnSpc>
              <a:spcBef>
                <a:spcPct val="0"/>
              </a:spcBef>
            </a:pPr>
            <a:r>
              <a:rPr lang="en-US" sz="4548">
                <a:solidFill>
                  <a:srgbClr val="FFFFFF"/>
                </a:solidFill>
                <a:latin typeface="League Spartan"/>
                <a:ea typeface="League Spartan"/>
                <a:cs typeface="League Spartan"/>
                <a:sym typeface="League Spartan"/>
              </a:rPr>
              <a:t>En o</a:t>
            </a:r>
            <a:r>
              <a:rPr lang="en-US" b="true" sz="4548">
                <a:solidFill>
                  <a:srgbClr val="FFFFFF"/>
                </a:solidFill>
                <a:latin typeface="League Spartan"/>
                <a:ea typeface="League Spartan"/>
                <a:cs typeface="League Spartan"/>
                <a:sym typeface="League Spartan"/>
              </a:rPr>
              <a:t>tras palabras, la IA busca que las computadoras puedan:</a:t>
            </a:r>
          </a:p>
        </p:txBody>
      </p:sp>
      <p:sp>
        <p:nvSpPr>
          <p:cNvPr name="TextBox 7" id="7"/>
          <p:cNvSpPr txBox="true"/>
          <p:nvPr/>
        </p:nvSpPr>
        <p:spPr>
          <a:xfrm rot="0">
            <a:off x="1069925" y="4530240"/>
            <a:ext cx="16189375" cy="2340478"/>
          </a:xfrm>
          <a:prstGeom prst="rect">
            <a:avLst/>
          </a:prstGeom>
        </p:spPr>
        <p:txBody>
          <a:bodyPr anchor="t" rtlCol="false" tIns="0" lIns="0" bIns="0" rIns="0">
            <a:spAutoFit/>
          </a:bodyPr>
          <a:lstStyle/>
          <a:p>
            <a:pPr algn="ctr" marL="550135" indent="-275068" lvl="1">
              <a:lnSpc>
                <a:spcPts val="3006"/>
              </a:lnSpc>
              <a:spcBef>
                <a:spcPct val="0"/>
              </a:spcBef>
              <a:buFont typeface="Arial"/>
              <a:buChar char="•"/>
            </a:pPr>
            <a:r>
              <a:rPr lang="en-US" sz="2548">
                <a:solidFill>
                  <a:srgbClr val="FFFFFF"/>
                </a:solidFill>
                <a:latin typeface="League Spartan"/>
                <a:ea typeface="League Spartan"/>
                <a:cs typeface="League Spartan"/>
                <a:sym typeface="League Spartan"/>
              </a:rPr>
              <a:t>Apr</a:t>
            </a:r>
            <a:r>
              <a:rPr lang="en-US" b="true" sz="2548">
                <a:solidFill>
                  <a:srgbClr val="FFFFFF"/>
                </a:solidFill>
                <a:latin typeface="League Spartan"/>
                <a:ea typeface="League Spartan"/>
                <a:cs typeface="League Spartan"/>
                <a:sym typeface="League Spartan"/>
              </a:rPr>
              <a:t>ender: Adquirir nuevos conocimientos y habilidades a través de la experiencia. </a:t>
            </a:r>
          </a:p>
          <a:p>
            <a:pPr algn="ctr" marL="550135" indent="-275068" lvl="1">
              <a:lnSpc>
                <a:spcPts val="3006"/>
              </a:lnSpc>
              <a:spcBef>
                <a:spcPct val="0"/>
              </a:spcBef>
              <a:buFont typeface="Arial"/>
              <a:buChar char="•"/>
            </a:pPr>
          </a:p>
          <a:p>
            <a:pPr algn="ctr" marL="550135" indent="-275068" lvl="1">
              <a:lnSpc>
                <a:spcPts val="3006"/>
              </a:lnSpc>
              <a:spcBef>
                <a:spcPct val="0"/>
              </a:spcBef>
              <a:buFont typeface="Arial"/>
              <a:buChar char="•"/>
            </a:pPr>
            <a:r>
              <a:rPr lang="en-US" b="true" sz="2548">
                <a:solidFill>
                  <a:srgbClr val="FFFFFF"/>
                </a:solidFill>
                <a:latin typeface="League Spartan"/>
                <a:ea typeface="League Spartan"/>
                <a:cs typeface="League Spartan"/>
                <a:sym typeface="League Spartan"/>
              </a:rPr>
              <a:t>Razonar: Tomar decisiones lógicas y encontrar soluciones a problemas. </a:t>
            </a:r>
          </a:p>
          <a:p>
            <a:pPr algn="ctr" marL="550135" indent="-275068" lvl="1">
              <a:lnSpc>
                <a:spcPts val="3006"/>
              </a:lnSpc>
              <a:spcBef>
                <a:spcPct val="0"/>
              </a:spcBef>
              <a:buFont typeface="Arial"/>
              <a:buChar char="•"/>
            </a:pPr>
          </a:p>
          <a:p>
            <a:pPr algn="ctr" marL="550135" indent="-275068" lvl="1">
              <a:lnSpc>
                <a:spcPts val="3006"/>
              </a:lnSpc>
              <a:spcBef>
                <a:spcPct val="0"/>
              </a:spcBef>
              <a:buFont typeface="Arial"/>
              <a:buChar char="•"/>
            </a:pPr>
            <a:r>
              <a:rPr lang="en-US" b="true" sz="2548">
                <a:solidFill>
                  <a:srgbClr val="FFFFFF"/>
                </a:solidFill>
                <a:latin typeface="League Spartan"/>
                <a:ea typeface="League Spartan"/>
                <a:cs typeface="League Spartan"/>
                <a:sym typeface="League Spartan"/>
              </a:rPr>
              <a:t>Percebir: Entender y procesar información de su entorno, como imágenes, sonido y lenguaje. </a:t>
            </a:r>
          </a:p>
          <a:p>
            <a:pPr algn="ctr">
              <a:lnSpc>
                <a:spcPts val="33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211458" y="4060654"/>
            <a:ext cx="11301259" cy="5071440"/>
          </a:xfrm>
          <a:custGeom>
            <a:avLst/>
            <a:gdLst/>
            <a:ahLst/>
            <a:cxnLst/>
            <a:rect r="r" b="b" t="t" l="l"/>
            <a:pathLst>
              <a:path h="5071440" w="11301259">
                <a:moveTo>
                  <a:pt x="0" y="0"/>
                </a:moveTo>
                <a:lnTo>
                  <a:pt x="11301259" y="0"/>
                </a:lnTo>
                <a:lnTo>
                  <a:pt x="11301259" y="5071440"/>
                </a:lnTo>
                <a:lnTo>
                  <a:pt x="0" y="5071440"/>
                </a:lnTo>
                <a:lnTo>
                  <a:pt x="0" y="0"/>
                </a:lnTo>
                <a:close/>
              </a:path>
            </a:pathLst>
          </a:custGeom>
          <a:blipFill>
            <a:blip r:embed="rId3"/>
            <a:stretch>
              <a:fillRect l="0" t="0" r="0" b="0"/>
            </a:stretch>
          </a:blipFill>
        </p:spPr>
      </p:sp>
      <p:sp>
        <p:nvSpPr>
          <p:cNvPr name="TextBox 4" id="4"/>
          <p:cNvSpPr txBox="true"/>
          <p:nvPr/>
        </p:nvSpPr>
        <p:spPr>
          <a:xfrm rot="0">
            <a:off x="0" y="172256"/>
            <a:ext cx="16152763" cy="755772"/>
          </a:xfrm>
          <a:prstGeom prst="rect">
            <a:avLst/>
          </a:prstGeom>
        </p:spPr>
        <p:txBody>
          <a:bodyPr anchor="t" rtlCol="false" tIns="0" lIns="0" bIns="0" rIns="0">
            <a:spAutoFit/>
          </a:bodyPr>
          <a:lstStyle/>
          <a:p>
            <a:pPr algn="ctr">
              <a:lnSpc>
                <a:spcPts val="5956"/>
              </a:lnSpc>
              <a:spcBef>
                <a:spcPct val="0"/>
              </a:spcBef>
            </a:pPr>
            <a:r>
              <a:rPr lang="en-US" sz="5048">
                <a:solidFill>
                  <a:srgbClr val="FFFFFF"/>
                </a:solidFill>
                <a:latin typeface="League Spartan"/>
                <a:ea typeface="League Spartan"/>
                <a:cs typeface="League Spartan"/>
                <a:sym typeface="League Spartan"/>
              </a:rPr>
              <a:t>¿Cuáles son los mitos de la inteligencia artificial?</a:t>
            </a:r>
          </a:p>
        </p:txBody>
      </p:sp>
      <p:sp>
        <p:nvSpPr>
          <p:cNvPr name="TextBox 5" id="5"/>
          <p:cNvSpPr txBox="true"/>
          <p:nvPr/>
        </p:nvSpPr>
        <p:spPr>
          <a:xfrm rot="0">
            <a:off x="167839" y="1028700"/>
            <a:ext cx="7631906" cy="2749164"/>
          </a:xfrm>
          <a:prstGeom prst="rect">
            <a:avLst/>
          </a:prstGeom>
        </p:spPr>
        <p:txBody>
          <a:bodyPr anchor="t" rtlCol="false" tIns="0" lIns="0" bIns="0" rIns="0">
            <a:spAutoFit/>
          </a:bodyPr>
          <a:lstStyle/>
          <a:p>
            <a:pPr algn="ctr">
              <a:lnSpc>
                <a:spcPts val="3242"/>
              </a:lnSpc>
              <a:spcBef>
                <a:spcPct val="0"/>
              </a:spcBef>
            </a:pPr>
            <a:r>
              <a:rPr lang="en-US" sz="2748">
                <a:solidFill>
                  <a:srgbClr val="FFFFFF"/>
                </a:solidFill>
                <a:latin typeface="League Spartan"/>
                <a:ea typeface="League Spartan"/>
                <a:cs typeface="League Spartan"/>
                <a:sym typeface="League Spartan"/>
              </a:rPr>
              <a:t>5 mitos d</a:t>
            </a:r>
            <a:r>
              <a:rPr lang="en-US" b="true" sz="2748">
                <a:solidFill>
                  <a:srgbClr val="FFFFFF"/>
                </a:solidFill>
                <a:latin typeface="League Spartan"/>
                <a:ea typeface="League Spartan"/>
                <a:cs typeface="League Spartan"/>
                <a:sym typeface="League Spartan"/>
              </a:rPr>
              <a:t>e la Inteligencia Artificial</a:t>
            </a:r>
          </a:p>
          <a:p>
            <a:pPr algn="ctr" marL="593314" indent="-296657" lvl="1">
              <a:lnSpc>
                <a:spcPts val="3242"/>
              </a:lnSpc>
              <a:spcBef>
                <a:spcPct val="0"/>
              </a:spcBef>
              <a:buFont typeface="Arial"/>
              <a:buChar char="•"/>
            </a:pPr>
            <a:r>
              <a:rPr lang="en-US" b="true" sz="2748">
                <a:solidFill>
                  <a:srgbClr val="FFFFFF"/>
                </a:solidFill>
                <a:latin typeface="League Spartan"/>
                <a:ea typeface="League Spartan"/>
                <a:cs typeface="League Spartan"/>
                <a:sym typeface="League Spartan"/>
              </a:rPr>
              <a:t>La IA se acaba de lanzar.</a:t>
            </a:r>
          </a:p>
          <a:p>
            <a:pPr algn="ctr" marL="593314" indent="-296657" lvl="1">
              <a:lnSpc>
                <a:spcPts val="3242"/>
              </a:lnSpc>
              <a:spcBef>
                <a:spcPct val="0"/>
              </a:spcBef>
              <a:buFont typeface="Arial"/>
              <a:buChar char="•"/>
            </a:pPr>
            <a:r>
              <a:rPr lang="en-US" b="true" sz="2748">
                <a:solidFill>
                  <a:srgbClr val="FFFFFF"/>
                </a:solidFill>
                <a:latin typeface="League Spartan"/>
                <a:ea typeface="League Spartan"/>
                <a:cs typeface="League Spartan"/>
                <a:sym typeface="League Spartan"/>
              </a:rPr>
              <a:t>La IA se va a desarrollar al infinito.</a:t>
            </a:r>
          </a:p>
          <a:p>
            <a:pPr algn="ctr" marL="593314" indent="-296657" lvl="1">
              <a:lnSpc>
                <a:spcPts val="3242"/>
              </a:lnSpc>
              <a:spcBef>
                <a:spcPct val="0"/>
              </a:spcBef>
              <a:buFont typeface="Arial"/>
              <a:buChar char="•"/>
            </a:pPr>
            <a:r>
              <a:rPr lang="en-US" b="true" sz="2748">
                <a:solidFill>
                  <a:srgbClr val="FFFFFF"/>
                </a:solidFill>
                <a:latin typeface="League Spartan"/>
                <a:ea typeface="League Spartan"/>
                <a:cs typeface="League Spartan"/>
                <a:sym typeface="League Spartan"/>
              </a:rPr>
              <a:t>La IA lo puede hacer todo.</a:t>
            </a:r>
          </a:p>
          <a:p>
            <a:pPr algn="ctr" marL="593314" indent="-296657" lvl="1">
              <a:lnSpc>
                <a:spcPts val="3242"/>
              </a:lnSpc>
              <a:spcBef>
                <a:spcPct val="0"/>
              </a:spcBef>
              <a:buFont typeface="Arial"/>
              <a:buChar char="•"/>
            </a:pPr>
            <a:r>
              <a:rPr lang="en-US" b="true" sz="2748">
                <a:solidFill>
                  <a:srgbClr val="FFFFFF"/>
                </a:solidFill>
                <a:latin typeface="League Spartan"/>
                <a:ea typeface="League Spartan"/>
                <a:cs typeface="League Spartan"/>
                <a:sym typeface="League Spartan"/>
              </a:rPr>
              <a:t>La IA tiene consciencia.</a:t>
            </a:r>
          </a:p>
          <a:p>
            <a:pPr algn="ctr" marL="593314" indent="-296657" lvl="1">
              <a:lnSpc>
                <a:spcPts val="3242"/>
              </a:lnSpc>
              <a:spcBef>
                <a:spcPct val="0"/>
              </a:spcBef>
              <a:buFont typeface="Arial"/>
              <a:buChar char="•"/>
            </a:pPr>
            <a:r>
              <a:rPr lang="en-US" b="true" sz="2748">
                <a:solidFill>
                  <a:srgbClr val="FFFFFF"/>
                </a:solidFill>
                <a:latin typeface="League Spartan"/>
                <a:ea typeface="League Spartan"/>
                <a:cs typeface="League Spartan"/>
                <a:sym typeface="League Spartan"/>
              </a:rPr>
              <a:t>La IA quiere acabar con la humanidad.</a:t>
            </a:r>
          </a:p>
          <a:p>
            <a:pPr algn="ctr">
              <a:lnSpc>
                <a:spcPts val="229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437462" y="3157624"/>
            <a:ext cx="9413076" cy="4706538"/>
          </a:xfrm>
          <a:custGeom>
            <a:avLst/>
            <a:gdLst/>
            <a:ahLst/>
            <a:cxnLst/>
            <a:rect r="r" b="b" t="t" l="l"/>
            <a:pathLst>
              <a:path h="4706538" w="9413076">
                <a:moveTo>
                  <a:pt x="0" y="0"/>
                </a:moveTo>
                <a:lnTo>
                  <a:pt x="9413076" y="0"/>
                </a:lnTo>
                <a:lnTo>
                  <a:pt x="9413076" y="4706539"/>
                </a:lnTo>
                <a:lnTo>
                  <a:pt x="0" y="4706539"/>
                </a:lnTo>
                <a:lnTo>
                  <a:pt x="0" y="0"/>
                </a:lnTo>
                <a:close/>
              </a:path>
            </a:pathLst>
          </a:custGeom>
          <a:blipFill>
            <a:blip r:embed="rId3"/>
            <a:stretch>
              <a:fillRect l="0" t="0" r="0" b="0"/>
            </a:stretch>
          </a:blipFill>
        </p:spPr>
      </p:sp>
      <p:sp>
        <p:nvSpPr>
          <p:cNvPr name="TextBox 4" id="4"/>
          <p:cNvSpPr txBox="true"/>
          <p:nvPr/>
        </p:nvSpPr>
        <p:spPr>
          <a:xfrm rot="0">
            <a:off x="0" y="147744"/>
            <a:ext cx="5913537" cy="687827"/>
          </a:xfrm>
          <a:prstGeom prst="rect">
            <a:avLst/>
          </a:prstGeom>
        </p:spPr>
        <p:txBody>
          <a:bodyPr anchor="t" rtlCol="false" tIns="0" lIns="0" bIns="0" rIns="0">
            <a:spAutoFit/>
          </a:bodyPr>
          <a:lstStyle/>
          <a:p>
            <a:pPr algn="ctr">
              <a:lnSpc>
                <a:spcPts val="5366"/>
              </a:lnSpc>
              <a:spcBef>
                <a:spcPct val="0"/>
              </a:spcBef>
            </a:pPr>
            <a:r>
              <a:rPr lang="en-US" sz="4548">
                <a:solidFill>
                  <a:srgbClr val="FFFFFF"/>
                </a:solidFill>
                <a:latin typeface="League Spartan"/>
                <a:ea typeface="League Spartan"/>
                <a:cs typeface="League Spartan"/>
                <a:sym typeface="League Spartan"/>
              </a:rPr>
              <a:t>Realidad</a:t>
            </a:r>
            <a:r>
              <a:rPr lang="en-US" b="true" sz="4548">
                <a:solidFill>
                  <a:srgbClr val="FFFFFF"/>
                </a:solidFill>
                <a:latin typeface="League Spartan"/>
                <a:ea typeface="League Spartan"/>
                <a:cs typeface="League Spartan"/>
                <a:sym typeface="League Spartan"/>
              </a:rPr>
              <a:t>es de la IA:</a:t>
            </a:r>
          </a:p>
        </p:txBody>
      </p:sp>
      <p:sp>
        <p:nvSpPr>
          <p:cNvPr name="TextBox 5" id="5"/>
          <p:cNvSpPr txBox="true"/>
          <p:nvPr/>
        </p:nvSpPr>
        <p:spPr>
          <a:xfrm rot="0">
            <a:off x="0" y="1028700"/>
            <a:ext cx="18288000" cy="1339210"/>
          </a:xfrm>
          <a:prstGeom prst="rect">
            <a:avLst/>
          </a:prstGeom>
        </p:spPr>
        <p:txBody>
          <a:bodyPr anchor="t" rtlCol="false" tIns="0" lIns="0" bIns="0" rIns="0">
            <a:spAutoFit/>
          </a:bodyPr>
          <a:lstStyle/>
          <a:p>
            <a:pPr algn="ctr">
              <a:lnSpc>
                <a:spcPts val="2652"/>
              </a:lnSpc>
              <a:spcBef>
                <a:spcPct val="0"/>
              </a:spcBef>
            </a:pPr>
            <a:r>
              <a:rPr lang="en-US" sz="2248">
                <a:solidFill>
                  <a:srgbClr val="FFFFFF"/>
                </a:solidFill>
                <a:latin typeface="League Spartan"/>
                <a:ea typeface="League Spartan"/>
                <a:cs typeface="League Spartan"/>
                <a:sym typeface="League Spartan"/>
              </a:rPr>
              <a:t>La int</a:t>
            </a:r>
            <a:r>
              <a:rPr lang="en-US" b="true" sz="2248">
                <a:solidFill>
                  <a:srgbClr val="FFFFFF"/>
                </a:solidFill>
                <a:latin typeface="League Spartan"/>
                <a:ea typeface="League Spartan"/>
                <a:cs typeface="League Spartan"/>
                <a:sym typeface="League Spartan"/>
              </a:rPr>
              <a:t>eligencia artificial (IA) no es un concepto de ciencia ficción, sino una realidad que se integra cada vez más en nuestra vida cotidiana. La IA se refiere a sistemas que pueden realizar tareas que normalmente requieren la inteligencia humana, como aprender, razonar y tomar decisiones. Se basa en el análisis y procesamiento de grandes cantidades de datos para entrenar algoritmos que puedan realizar tareas específicas con alta precisión.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5430334" y="3930411"/>
            <a:ext cx="7427331" cy="4897733"/>
          </a:xfrm>
          <a:custGeom>
            <a:avLst/>
            <a:gdLst/>
            <a:ahLst/>
            <a:cxnLst/>
            <a:rect r="r" b="b" t="t" l="l"/>
            <a:pathLst>
              <a:path h="4897733" w="7427331">
                <a:moveTo>
                  <a:pt x="0" y="0"/>
                </a:moveTo>
                <a:lnTo>
                  <a:pt x="7427332" y="0"/>
                </a:lnTo>
                <a:lnTo>
                  <a:pt x="7427332" y="4897733"/>
                </a:lnTo>
                <a:lnTo>
                  <a:pt x="0" y="4897733"/>
                </a:lnTo>
                <a:lnTo>
                  <a:pt x="0" y="0"/>
                </a:lnTo>
                <a:close/>
              </a:path>
            </a:pathLst>
          </a:custGeom>
          <a:blipFill>
            <a:blip r:embed="rId3"/>
            <a:stretch>
              <a:fillRect l="0" t="0" r="0" b="0"/>
            </a:stretch>
          </a:blipFill>
        </p:spPr>
      </p:sp>
      <p:sp>
        <p:nvSpPr>
          <p:cNvPr name="TextBox 4" id="4"/>
          <p:cNvSpPr txBox="true"/>
          <p:nvPr/>
        </p:nvSpPr>
        <p:spPr>
          <a:xfrm rot="0">
            <a:off x="0" y="340873"/>
            <a:ext cx="15866543" cy="687827"/>
          </a:xfrm>
          <a:prstGeom prst="rect">
            <a:avLst/>
          </a:prstGeom>
        </p:spPr>
        <p:txBody>
          <a:bodyPr anchor="t" rtlCol="false" tIns="0" lIns="0" bIns="0" rIns="0">
            <a:spAutoFit/>
          </a:bodyPr>
          <a:lstStyle/>
          <a:p>
            <a:pPr algn="ctr">
              <a:lnSpc>
                <a:spcPts val="5366"/>
              </a:lnSpc>
              <a:spcBef>
                <a:spcPct val="0"/>
              </a:spcBef>
            </a:pPr>
            <a:r>
              <a:rPr lang="en-US" sz="4548">
                <a:solidFill>
                  <a:srgbClr val="FFFFFF"/>
                </a:solidFill>
                <a:latin typeface="League Spartan"/>
                <a:ea typeface="League Spartan"/>
                <a:cs typeface="League Spartan"/>
                <a:sym typeface="League Spartan"/>
              </a:rPr>
              <a:t>¿cual </a:t>
            </a:r>
            <a:r>
              <a:rPr lang="en-US" b="true" sz="4548">
                <a:solidFill>
                  <a:srgbClr val="FFFFFF"/>
                </a:solidFill>
                <a:latin typeface="League Spartan"/>
                <a:ea typeface="League Spartan"/>
                <a:cs typeface="League Spartan"/>
                <a:sym typeface="League Spartan"/>
              </a:rPr>
              <a:t>es la importancia de la inteligencia artificial?</a:t>
            </a:r>
          </a:p>
        </p:txBody>
      </p:sp>
      <p:sp>
        <p:nvSpPr>
          <p:cNvPr name="TextBox 5" id="5"/>
          <p:cNvSpPr txBox="true"/>
          <p:nvPr/>
        </p:nvSpPr>
        <p:spPr>
          <a:xfrm rot="0">
            <a:off x="0" y="882530"/>
            <a:ext cx="18288000" cy="1063239"/>
          </a:xfrm>
          <a:prstGeom prst="rect">
            <a:avLst/>
          </a:prstGeom>
        </p:spPr>
        <p:txBody>
          <a:bodyPr anchor="t" rtlCol="false" tIns="0" lIns="0" bIns="0" rIns="0">
            <a:spAutoFit/>
          </a:bodyPr>
          <a:lstStyle/>
          <a:p>
            <a:pPr algn="ctr">
              <a:lnSpc>
                <a:spcPts val="2652"/>
              </a:lnSpc>
            </a:pPr>
          </a:p>
          <a:p>
            <a:pPr algn="ctr">
              <a:lnSpc>
                <a:spcPts val="2888"/>
              </a:lnSpc>
              <a:spcBef>
                <a:spcPct val="0"/>
              </a:spcBef>
            </a:pPr>
            <a:r>
              <a:rPr lang="en-US" sz="2448">
                <a:solidFill>
                  <a:srgbClr val="FFFFFF"/>
                </a:solidFill>
                <a:latin typeface="League Spartan"/>
                <a:ea typeface="League Spartan"/>
                <a:cs typeface="League Spartan"/>
                <a:sym typeface="League Spartan"/>
              </a:rPr>
              <a:t>La IA puede procesar más información con más rapidez que un ser humano, mediante la búsqueda d</a:t>
            </a:r>
            <a:r>
              <a:rPr lang="en-US" b="true" sz="2448">
                <a:solidFill>
                  <a:srgbClr val="FFFFFF"/>
                </a:solidFill>
                <a:latin typeface="League Spartan"/>
                <a:ea typeface="League Spartan"/>
                <a:cs typeface="League Spartan"/>
                <a:sym typeface="League Spartan"/>
              </a:rPr>
              <a:t>e patrones y el descubrimiento de relaciones en datos que el humano podría no detectar.</a:t>
            </a:r>
          </a:p>
        </p:txBody>
      </p:sp>
      <p:sp>
        <p:nvSpPr>
          <p:cNvPr name="TextBox 6" id="6"/>
          <p:cNvSpPr txBox="true"/>
          <p:nvPr/>
        </p:nvSpPr>
        <p:spPr>
          <a:xfrm rot="0">
            <a:off x="0" y="2201807"/>
            <a:ext cx="18288000" cy="1005835"/>
          </a:xfrm>
          <a:prstGeom prst="rect">
            <a:avLst/>
          </a:prstGeom>
        </p:spPr>
        <p:txBody>
          <a:bodyPr anchor="t" rtlCol="false" tIns="0" lIns="0" bIns="0" rIns="0">
            <a:spAutoFit/>
          </a:bodyPr>
          <a:lstStyle/>
          <a:p>
            <a:pPr algn="ctr">
              <a:lnSpc>
                <a:spcPts val="2652"/>
              </a:lnSpc>
              <a:spcBef>
                <a:spcPct val="0"/>
              </a:spcBef>
            </a:pPr>
            <a:r>
              <a:rPr lang="en-US" sz="2248">
                <a:solidFill>
                  <a:srgbClr val="FFFFFF"/>
                </a:solidFill>
                <a:latin typeface="League Spartan"/>
                <a:ea typeface="League Spartan"/>
                <a:cs typeface="League Spartan"/>
                <a:sym typeface="League Spartan"/>
              </a:rPr>
              <a:t>La int</a:t>
            </a:r>
            <a:r>
              <a:rPr lang="en-US" b="true" sz="2248">
                <a:solidFill>
                  <a:srgbClr val="FFFFFF"/>
                </a:solidFill>
                <a:latin typeface="League Spartan"/>
                <a:ea typeface="League Spartan"/>
                <a:cs typeface="League Spartan"/>
                <a:sym typeface="League Spartan"/>
              </a:rPr>
              <a:t>eligencia artificial no está aquí para reemplazarnos. Ella aumenta nuestras habilidades y nos hace mejores en lo que hacemos. Porque los algoritmos de inteligencia artificial aprenden de forma diferente que los humanos; observan las cosas de manera diferente. Pueden ver relaciones y patrones que se nos escapan.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176530" y="3171423"/>
            <a:ext cx="4514119" cy="2351406"/>
          </a:xfrm>
          <a:custGeom>
            <a:avLst/>
            <a:gdLst/>
            <a:ahLst/>
            <a:cxnLst/>
            <a:rect r="r" b="b" t="t" l="l"/>
            <a:pathLst>
              <a:path h="2351406" w="4514119">
                <a:moveTo>
                  <a:pt x="0" y="0"/>
                </a:moveTo>
                <a:lnTo>
                  <a:pt x="4514119" y="0"/>
                </a:lnTo>
                <a:lnTo>
                  <a:pt x="4514119" y="2351406"/>
                </a:lnTo>
                <a:lnTo>
                  <a:pt x="0" y="2351406"/>
                </a:lnTo>
                <a:lnTo>
                  <a:pt x="0" y="0"/>
                </a:lnTo>
                <a:close/>
              </a:path>
            </a:pathLst>
          </a:custGeom>
          <a:blipFill>
            <a:blip r:embed="rId3"/>
            <a:stretch>
              <a:fillRect l="0" t="0" r="0" b="0"/>
            </a:stretch>
          </a:blipFill>
        </p:spPr>
      </p:sp>
      <p:sp>
        <p:nvSpPr>
          <p:cNvPr name="TextBox 4" id="4"/>
          <p:cNvSpPr txBox="true"/>
          <p:nvPr/>
        </p:nvSpPr>
        <p:spPr>
          <a:xfrm rot="0">
            <a:off x="0" y="1246347"/>
            <a:ext cx="18288000" cy="1838325"/>
          </a:xfrm>
          <a:prstGeom prst="rect">
            <a:avLst/>
          </a:prstGeom>
        </p:spPr>
        <p:txBody>
          <a:bodyPr anchor="t" rtlCol="false" tIns="0" lIns="0" bIns="0" rIns="0">
            <a:spAutoFit/>
          </a:bodyPr>
          <a:lstStyle/>
          <a:p>
            <a:pPr algn="ctr">
              <a:lnSpc>
                <a:spcPts val="3600"/>
              </a:lnSpc>
              <a:spcBef>
                <a:spcPct val="0"/>
              </a:spcBef>
            </a:pPr>
            <a:r>
              <a:rPr lang="en-US" b="true" sz="3000">
                <a:solidFill>
                  <a:srgbClr val="FFFFFF"/>
                </a:solidFill>
                <a:latin typeface="League Spartan"/>
                <a:ea typeface="League Spartan"/>
                <a:cs typeface="League Spartan"/>
                <a:sym typeface="League Spartan"/>
              </a:rPr>
              <a:t>Los 3 tipos principal</a:t>
            </a:r>
            <a:r>
              <a:rPr lang="en-US" b="true" sz="3000">
                <a:solidFill>
                  <a:srgbClr val="FFFFFF"/>
                </a:solidFill>
                <a:latin typeface="League Spartan"/>
                <a:ea typeface="League Spartan"/>
                <a:cs typeface="League Spartan"/>
                <a:sym typeface="League Spartan"/>
              </a:rPr>
              <a:t>es de inteligencia artificial (IA) son la IA estrecha (ANI), la IA general (AGI) y la superinteligencia artificial (ASI). La IA estrecha se enfoca en tareas específicas, la IA general busca replicar la inteligencia humana completa, y la superinteligencia artificial se proyecta para superar la inteligencia humana</a:t>
            </a:r>
          </a:p>
        </p:txBody>
      </p:sp>
      <p:sp>
        <p:nvSpPr>
          <p:cNvPr name="TextBox 5" id="5"/>
          <p:cNvSpPr txBox="true"/>
          <p:nvPr/>
        </p:nvSpPr>
        <p:spPr>
          <a:xfrm rot="0">
            <a:off x="403771" y="170392"/>
            <a:ext cx="17480459" cy="847725"/>
          </a:xfrm>
          <a:prstGeom prst="rect">
            <a:avLst/>
          </a:prstGeom>
        </p:spPr>
        <p:txBody>
          <a:bodyPr anchor="t" rtlCol="false" tIns="0" lIns="0" bIns="0" rIns="0">
            <a:spAutoFit/>
          </a:bodyPr>
          <a:lstStyle/>
          <a:p>
            <a:pPr algn="ctr">
              <a:lnSpc>
                <a:spcPts val="6720"/>
              </a:lnSpc>
              <a:spcBef>
                <a:spcPct val="0"/>
              </a:spcBef>
            </a:pPr>
            <a:r>
              <a:rPr lang="en-US" b="true" sz="5600">
                <a:solidFill>
                  <a:srgbClr val="FFFFFF"/>
                </a:solidFill>
                <a:latin typeface="League Spartan"/>
                <a:ea typeface="League Spartan"/>
                <a:cs typeface="League Spartan"/>
                <a:sym typeface="League Spartan"/>
              </a:rPr>
              <a:t>¿Cuál</a:t>
            </a:r>
            <a:r>
              <a:rPr lang="en-US" b="true" sz="5600">
                <a:solidFill>
                  <a:srgbClr val="FFFFFF"/>
                </a:solidFill>
                <a:latin typeface="League Spartan"/>
                <a:ea typeface="League Spartan"/>
                <a:cs typeface="League Spartan"/>
                <a:sym typeface="League Spartan"/>
              </a:rPr>
              <a:t>es son los 3 tipos de inteligencia artificial?</a:t>
            </a:r>
          </a:p>
        </p:txBody>
      </p:sp>
      <p:sp>
        <p:nvSpPr>
          <p:cNvPr name="TextBox 6" id="6"/>
          <p:cNvSpPr txBox="true"/>
          <p:nvPr/>
        </p:nvSpPr>
        <p:spPr>
          <a:xfrm rot="0">
            <a:off x="109984" y="5760954"/>
            <a:ext cx="18068032" cy="723900"/>
          </a:xfrm>
          <a:prstGeom prst="rect">
            <a:avLst/>
          </a:prstGeom>
        </p:spPr>
        <p:txBody>
          <a:bodyPr anchor="t" rtlCol="false" tIns="0" lIns="0" bIns="0" rIns="0">
            <a:spAutoFit/>
          </a:bodyPr>
          <a:lstStyle/>
          <a:p>
            <a:pPr algn="ctr">
              <a:lnSpc>
                <a:spcPts val="5760"/>
              </a:lnSpc>
              <a:spcBef>
                <a:spcPct val="0"/>
              </a:spcBef>
            </a:pPr>
            <a:r>
              <a:rPr lang="en-US" b="true" sz="4800">
                <a:solidFill>
                  <a:srgbClr val="FFFFFF"/>
                </a:solidFill>
                <a:latin typeface="League Spartan"/>
                <a:ea typeface="League Spartan"/>
                <a:cs typeface="League Spartan"/>
                <a:sym typeface="League Spartan"/>
              </a:rPr>
              <a:t>¿Cuál</a:t>
            </a:r>
            <a:r>
              <a:rPr lang="en-US" b="true" sz="4800">
                <a:solidFill>
                  <a:srgbClr val="FFFFFF"/>
                </a:solidFill>
                <a:latin typeface="League Spartan"/>
                <a:ea typeface="League Spartan"/>
                <a:cs typeface="League Spartan"/>
                <a:sym typeface="League Spartan"/>
              </a:rPr>
              <a:t>es son las 5 aplicaciones de la inteligencia artificial?</a:t>
            </a:r>
          </a:p>
        </p:txBody>
      </p:sp>
      <p:sp>
        <p:nvSpPr>
          <p:cNvPr name="TextBox 7" id="7"/>
          <p:cNvSpPr txBox="true"/>
          <p:nvPr/>
        </p:nvSpPr>
        <p:spPr>
          <a:xfrm rot="0">
            <a:off x="109984" y="6722979"/>
            <a:ext cx="11435949" cy="3162300"/>
          </a:xfrm>
          <a:prstGeom prst="rect">
            <a:avLst/>
          </a:prstGeom>
        </p:spPr>
        <p:txBody>
          <a:bodyPr anchor="t" rtlCol="false" tIns="0" lIns="0" bIns="0" rIns="0">
            <a:spAutoFit/>
          </a:bodyPr>
          <a:lstStyle/>
          <a:p>
            <a:pPr algn="ctr">
              <a:lnSpc>
                <a:spcPts val="3154"/>
              </a:lnSpc>
            </a:pPr>
            <a:r>
              <a:rPr lang="en-US" sz="2628" b="true">
                <a:solidFill>
                  <a:srgbClr val="FFFFFF"/>
                </a:solidFill>
                <a:latin typeface="League Spartan"/>
                <a:ea typeface="League Spartan"/>
                <a:cs typeface="League Spartan"/>
                <a:sym typeface="League Spartan"/>
              </a:rPr>
              <a:t>Incorporándose en actividades cotidianas como:</a:t>
            </a:r>
          </a:p>
          <a:p>
            <a:pPr algn="ctr" marL="567537" indent="-283769" lvl="1">
              <a:lnSpc>
                <a:spcPts val="3154"/>
              </a:lnSpc>
              <a:buAutoNum type="arabicPeriod" startAt="1"/>
            </a:pPr>
            <a:r>
              <a:rPr lang="en-US" b="true" sz="2628">
                <a:solidFill>
                  <a:srgbClr val="FFFFFF"/>
                </a:solidFill>
                <a:latin typeface="League Spartan"/>
                <a:ea typeface="League Spartan"/>
                <a:cs typeface="League Spartan"/>
                <a:sym typeface="League Spartan"/>
              </a:rPr>
              <a:t>Asistentes virtuales inteligentes. ...</a:t>
            </a:r>
          </a:p>
          <a:p>
            <a:pPr algn="ctr" marL="567537" indent="-283769" lvl="1">
              <a:lnSpc>
                <a:spcPts val="3154"/>
              </a:lnSpc>
              <a:spcBef>
                <a:spcPct val="0"/>
              </a:spcBef>
              <a:buAutoNum type="arabicPeriod" startAt="1"/>
            </a:pPr>
            <a:r>
              <a:rPr lang="en-US" b="true" sz="2628">
                <a:solidFill>
                  <a:srgbClr val="FFFFFF"/>
                </a:solidFill>
                <a:latin typeface="League Spartan"/>
                <a:ea typeface="League Spartan"/>
                <a:cs typeface="League Spartan"/>
                <a:sym typeface="League Spartan"/>
              </a:rPr>
              <a:t>Reconocimi</a:t>
            </a:r>
            <a:r>
              <a:rPr lang="en-US" b="true" sz="2628">
                <a:solidFill>
                  <a:srgbClr val="FFFFFF"/>
                </a:solidFill>
                <a:latin typeface="League Spartan"/>
                <a:ea typeface="League Spartan"/>
                <a:cs typeface="League Spartan"/>
                <a:sym typeface="League Spartan"/>
              </a:rPr>
              <a:t>ento facial y de imágenes. ...</a:t>
            </a:r>
          </a:p>
          <a:p>
            <a:pPr algn="ctr" marL="567537" indent="-283769" lvl="1">
              <a:lnSpc>
                <a:spcPts val="3154"/>
              </a:lnSpc>
              <a:spcBef>
                <a:spcPct val="0"/>
              </a:spcBef>
              <a:buAutoNum type="arabicPeriod" startAt="1"/>
            </a:pPr>
            <a:r>
              <a:rPr lang="en-US" b="true" sz="2628">
                <a:solidFill>
                  <a:srgbClr val="FFFFFF"/>
                </a:solidFill>
                <a:latin typeface="League Spartan"/>
                <a:ea typeface="League Spartan"/>
                <a:cs typeface="League Spartan"/>
                <a:sym typeface="League Spartan"/>
              </a:rPr>
              <a:t>Sistemas de recomendación personalizados. ...</a:t>
            </a:r>
          </a:p>
          <a:p>
            <a:pPr algn="ctr" marL="567537" indent="-283769" lvl="1">
              <a:lnSpc>
                <a:spcPts val="3154"/>
              </a:lnSpc>
              <a:spcBef>
                <a:spcPct val="0"/>
              </a:spcBef>
              <a:buAutoNum type="arabicPeriod" startAt="1"/>
            </a:pPr>
            <a:r>
              <a:rPr lang="en-US" b="true" sz="2628">
                <a:solidFill>
                  <a:srgbClr val="FFFFFF"/>
                </a:solidFill>
                <a:latin typeface="League Spartan"/>
                <a:ea typeface="League Spartan"/>
                <a:cs typeface="League Spartan"/>
                <a:sym typeface="League Spartan"/>
              </a:rPr>
              <a:t>Automatización en el hogar inteligente. ...</a:t>
            </a:r>
          </a:p>
          <a:p>
            <a:pPr algn="ctr" marL="567537" indent="-283769" lvl="1">
              <a:lnSpc>
                <a:spcPts val="3154"/>
              </a:lnSpc>
              <a:spcBef>
                <a:spcPct val="0"/>
              </a:spcBef>
              <a:buAutoNum type="arabicPeriod" startAt="1"/>
            </a:pPr>
            <a:r>
              <a:rPr lang="en-US" b="true" sz="2628">
                <a:solidFill>
                  <a:srgbClr val="FFFFFF"/>
                </a:solidFill>
                <a:latin typeface="League Spartan"/>
                <a:ea typeface="League Spartan"/>
                <a:cs typeface="League Spartan"/>
                <a:sym typeface="League Spartan"/>
              </a:rPr>
              <a:t>Aplicaciones de salud y diagnóstico médico. ...</a:t>
            </a:r>
          </a:p>
          <a:p>
            <a:pPr algn="ctr" marL="567537" indent="-283769" lvl="1">
              <a:lnSpc>
                <a:spcPts val="3154"/>
              </a:lnSpc>
              <a:spcBef>
                <a:spcPct val="0"/>
              </a:spcBef>
              <a:buAutoNum type="arabicPeriod" startAt="1"/>
            </a:pPr>
            <a:r>
              <a:rPr lang="en-US" b="true" sz="2628">
                <a:solidFill>
                  <a:srgbClr val="FFFFFF"/>
                </a:solidFill>
                <a:latin typeface="League Spartan"/>
                <a:ea typeface="League Spartan"/>
                <a:cs typeface="League Spartan"/>
                <a:sym typeface="League Spartan"/>
              </a:rPr>
              <a:t>Inteligencia Artificial en los contratos.</a:t>
            </a:r>
          </a:p>
          <a:p>
            <a:pPr algn="ctr">
              <a:lnSpc>
                <a:spcPts val="2910"/>
              </a:lnSpc>
              <a:spcBef>
                <a:spcPct val="0"/>
              </a:spcBef>
            </a:pPr>
          </a:p>
        </p:txBody>
      </p:sp>
      <p:sp>
        <p:nvSpPr>
          <p:cNvPr name="Freeform 8" id="8"/>
          <p:cNvSpPr/>
          <p:nvPr/>
        </p:nvSpPr>
        <p:spPr>
          <a:xfrm flipH="false" flipV="false" rot="0">
            <a:off x="12732061" y="6722979"/>
            <a:ext cx="4145983" cy="2758963"/>
          </a:xfrm>
          <a:custGeom>
            <a:avLst/>
            <a:gdLst/>
            <a:ahLst/>
            <a:cxnLst/>
            <a:rect r="r" b="b" t="t" l="l"/>
            <a:pathLst>
              <a:path h="2758963" w="4145983">
                <a:moveTo>
                  <a:pt x="0" y="0"/>
                </a:moveTo>
                <a:lnTo>
                  <a:pt x="4145983" y="0"/>
                </a:lnTo>
                <a:lnTo>
                  <a:pt x="4145983" y="2758963"/>
                </a:lnTo>
                <a:lnTo>
                  <a:pt x="0" y="2758963"/>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03143" y="2390169"/>
            <a:ext cx="8495337" cy="1025217"/>
          </a:xfrm>
          <a:prstGeom prst="rect">
            <a:avLst/>
          </a:prstGeom>
        </p:spPr>
        <p:txBody>
          <a:bodyPr anchor="t" rtlCol="false" tIns="0" lIns="0" bIns="0" rIns="0">
            <a:spAutoFit/>
          </a:bodyPr>
          <a:lstStyle/>
          <a:p>
            <a:pPr algn="l">
              <a:lnSpc>
                <a:spcPts val="7992"/>
              </a:lnSpc>
            </a:pPr>
            <a:r>
              <a:rPr lang="en-US" sz="7200">
                <a:solidFill>
                  <a:srgbClr val="F4F8FF"/>
                </a:solidFill>
                <a:latin typeface="League Spartan"/>
                <a:ea typeface="League Spartan"/>
                <a:cs typeface="League Spartan"/>
                <a:sym typeface="League Spartan"/>
              </a:rPr>
              <a:t>La robótica</a:t>
            </a:r>
          </a:p>
        </p:txBody>
      </p:sp>
      <p:sp>
        <p:nvSpPr>
          <p:cNvPr name="TextBox 4" id="4"/>
          <p:cNvSpPr txBox="true"/>
          <p:nvPr/>
        </p:nvSpPr>
        <p:spPr>
          <a:xfrm rot="0">
            <a:off x="1303143" y="3695632"/>
            <a:ext cx="8785924" cy="4267874"/>
          </a:xfrm>
          <a:prstGeom prst="rect">
            <a:avLst/>
          </a:prstGeom>
        </p:spPr>
        <p:txBody>
          <a:bodyPr anchor="t" rtlCol="false" tIns="0" lIns="0" bIns="0" rIns="0">
            <a:spAutoFit/>
          </a:bodyPr>
          <a:lstStyle/>
          <a:p>
            <a:pPr algn="l">
              <a:lnSpc>
                <a:spcPts val="3140"/>
              </a:lnSpc>
            </a:pPr>
            <a:r>
              <a:rPr lang="en-US" sz="2000" b="true">
                <a:solidFill>
                  <a:srgbClr val="FFFFFF"/>
                </a:solidFill>
                <a:latin typeface="Montserrat Medium"/>
                <a:ea typeface="Montserrat Medium"/>
                <a:cs typeface="Montserrat Medium"/>
                <a:sym typeface="Montserrat Medium"/>
              </a:rPr>
              <a:t>Lorem ipsum dolor sit amet, consectetur adipiscing elit, sed do eiusmod tempor incididunt ut labore et dolore magna aliqua. Fermentum leo vel orci porta non pulvinar neque laoreet. Et tortor at risus viverra adipiscing. Morbi tristique senectus et netus et malesuada. Molestie a iaculis at erat pellentesque. Faucibus purus in massa tempor nec feugiat. </a:t>
            </a:r>
          </a:p>
          <a:p>
            <a:pPr algn="l">
              <a:lnSpc>
                <a:spcPts val="3140"/>
              </a:lnSpc>
            </a:pPr>
          </a:p>
          <a:p>
            <a:pPr algn="l">
              <a:lnSpc>
                <a:spcPts val="3140"/>
              </a:lnSpc>
            </a:pPr>
          </a:p>
          <a:p>
            <a:pPr algn="l" marL="0" indent="0" lvl="0">
              <a:lnSpc>
                <a:spcPts val="3140"/>
              </a:lnSpc>
            </a:pPr>
            <a:r>
              <a:rPr lang="en-US" b="true" sz="2000">
                <a:solidFill>
                  <a:srgbClr val="FFFFFF"/>
                </a:solidFill>
                <a:latin typeface="Montserrat Medium"/>
                <a:ea typeface="Montserrat Medium"/>
                <a:cs typeface="Montserrat Medium"/>
                <a:sym typeface="Montserrat Medium"/>
              </a:rPr>
              <a:t>Amet justo donec enim diam. Justo donec enim diam vulputate ut pharetra sit amet. Urna id volutpat lacus laoreet non curabitur gravida arcu. Justo donec enim diam vulputate ut pharetra sit.</a:t>
            </a:r>
          </a:p>
        </p:txBody>
      </p:sp>
      <p:sp>
        <p:nvSpPr>
          <p:cNvPr name="Freeform 5" id="5"/>
          <p:cNvSpPr/>
          <p:nvPr/>
        </p:nvSpPr>
        <p:spPr>
          <a:xfrm flipH="false" flipV="false" rot="0">
            <a:off x="12244920" y="291913"/>
            <a:ext cx="5422335" cy="9995087"/>
          </a:xfrm>
          <a:custGeom>
            <a:avLst/>
            <a:gdLst/>
            <a:ahLst/>
            <a:cxnLst/>
            <a:rect r="r" b="b" t="t" l="l"/>
            <a:pathLst>
              <a:path h="9995087" w="5422335">
                <a:moveTo>
                  <a:pt x="0" y="0"/>
                </a:moveTo>
                <a:lnTo>
                  <a:pt x="5422335" y="0"/>
                </a:lnTo>
                <a:lnTo>
                  <a:pt x="5422335" y="9995087"/>
                </a:lnTo>
                <a:lnTo>
                  <a:pt x="0" y="9995087"/>
                </a:lnTo>
                <a:lnTo>
                  <a:pt x="0" y="0"/>
                </a:lnTo>
                <a:close/>
              </a:path>
            </a:pathLst>
          </a:custGeom>
          <a:blipFill>
            <a:blip r:embed="rId3"/>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004155" y="3123257"/>
            <a:ext cx="1051596" cy="1051596"/>
            <a:chOff x="0" y="0"/>
            <a:chExt cx="1402128" cy="1402128"/>
          </a:xfrm>
        </p:grpSpPr>
        <p:grpSp>
          <p:nvGrpSpPr>
            <p:cNvPr name="Group 4" id="4"/>
            <p:cNvGrpSpPr/>
            <p:nvPr/>
          </p:nvGrpSpPr>
          <p:grpSpPr>
            <a:xfrm rot="0">
              <a:off x="0" y="0"/>
              <a:ext cx="1402128" cy="14021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6" id="6"/>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7" id="7"/>
            <p:cNvGrpSpPr/>
            <p:nvPr/>
          </p:nvGrpSpPr>
          <p:grpSpPr>
            <a:xfrm rot="0">
              <a:off x="60296" y="60296"/>
              <a:ext cx="1281536" cy="128153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Freeform 10" id="10"/>
          <p:cNvSpPr/>
          <p:nvPr/>
        </p:nvSpPr>
        <p:spPr>
          <a:xfrm flipH="false" flipV="false" rot="0">
            <a:off x="2340761" y="3389564"/>
            <a:ext cx="378385" cy="518982"/>
          </a:xfrm>
          <a:custGeom>
            <a:avLst/>
            <a:gdLst/>
            <a:ahLst/>
            <a:cxnLst/>
            <a:rect r="r" b="b" t="t" l="l"/>
            <a:pathLst>
              <a:path h="518982" w="378385">
                <a:moveTo>
                  <a:pt x="0" y="0"/>
                </a:moveTo>
                <a:lnTo>
                  <a:pt x="378385" y="0"/>
                </a:lnTo>
                <a:lnTo>
                  <a:pt x="378385" y="518983"/>
                </a:lnTo>
                <a:lnTo>
                  <a:pt x="0" y="5189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2004155" y="4699371"/>
            <a:ext cx="1051596" cy="1051596"/>
            <a:chOff x="0" y="0"/>
            <a:chExt cx="1402128" cy="1402128"/>
          </a:xfrm>
        </p:grpSpPr>
        <p:grpSp>
          <p:nvGrpSpPr>
            <p:cNvPr name="Group 12" id="12"/>
            <p:cNvGrpSpPr/>
            <p:nvPr/>
          </p:nvGrpSpPr>
          <p:grpSpPr>
            <a:xfrm rot="0">
              <a:off x="0" y="0"/>
              <a:ext cx="1402128" cy="140212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15" id="15"/>
            <p:cNvGrpSpPr/>
            <p:nvPr/>
          </p:nvGrpSpPr>
          <p:grpSpPr>
            <a:xfrm rot="0">
              <a:off x="60296" y="60296"/>
              <a:ext cx="1281536" cy="128153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grpSp>
        <p:nvGrpSpPr>
          <p:cNvPr name="Group 18" id="18"/>
          <p:cNvGrpSpPr/>
          <p:nvPr/>
        </p:nvGrpSpPr>
        <p:grpSpPr>
          <a:xfrm rot="0">
            <a:off x="2004155" y="6319046"/>
            <a:ext cx="1051596" cy="1051596"/>
            <a:chOff x="0" y="0"/>
            <a:chExt cx="1402128" cy="1402128"/>
          </a:xfrm>
        </p:grpSpPr>
        <p:grpSp>
          <p:nvGrpSpPr>
            <p:cNvPr name="Group 19" id="19"/>
            <p:cNvGrpSpPr/>
            <p:nvPr/>
          </p:nvGrpSpPr>
          <p:grpSpPr>
            <a:xfrm rot="0">
              <a:off x="0" y="0"/>
              <a:ext cx="1402128" cy="140212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1" id="21"/>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22" id="22"/>
            <p:cNvGrpSpPr/>
            <p:nvPr/>
          </p:nvGrpSpPr>
          <p:grpSpPr>
            <a:xfrm rot="0">
              <a:off x="60296" y="60296"/>
              <a:ext cx="1281536" cy="128153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24" id="24"/>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Freeform 25" id="25"/>
          <p:cNvSpPr/>
          <p:nvPr/>
        </p:nvSpPr>
        <p:spPr>
          <a:xfrm flipH="false" flipV="false" rot="0">
            <a:off x="2315112" y="6629617"/>
            <a:ext cx="429682" cy="429682"/>
          </a:xfrm>
          <a:custGeom>
            <a:avLst/>
            <a:gdLst/>
            <a:ahLst/>
            <a:cxnLst/>
            <a:rect r="r" b="b" t="t" l="l"/>
            <a:pathLst>
              <a:path h="429682" w="429682">
                <a:moveTo>
                  <a:pt x="0" y="0"/>
                </a:moveTo>
                <a:lnTo>
                  <a:pt x="429682" y="0"/>
                </a:lnTo>
                <a:lnTo>
                  <a:pt x="429682" y="429681"/>
                </a:lnTo>
                <a:lnTo>
                  <a:pt x="0" y="4296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0">
            <a:off x="2004155" y="7938721"/>
            <a:ext cx="1051596" cy="1051596"/>
            <a:chOff x="0" y="0"/>
            <a:chExt cx="1402128" cy="1402128"/>
          </a:xfrm>
        </p:grpSpPr>
        <p:grpSp>
          <p:nvGrpSpPr>
            <p:cNvPr name="Group 27" id="27"/>
            <p:cNvGrpSpPr/>
            <p:nvPr/>
          </p:nvGrpSpPr>
          <p:grpSpPr>
            <a:xfrm rot="0">
              <a:off x="0" y="0"/>
              <a:ext cx="1402128" cy="140212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nvGrpSpPr>
            <p:cNvPr name="Group 30" id="30"/>
            <p:cNvGrpSpPr/>
            <p:nvPr/>
          </p:nvGrpSpPr>
          <p:grpSpPr>
            <a:xfrm rot="0">
              <a:off x="60296" y="60296"/>
              <a:ext cx="1281536" cy="128153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3652">
                      <a:alpha val="60000"/>
                    </a:srgbClr>
                  </a:gs>
                  <a:gs pos="50000">
                    <a:srgbClr val="005B89">
                      <a:alpha val="60000"/>
                    </a:srgbClr>
                  </a:gs>
                  <a:gs pos="100000">
                    <a:srgbClr val="0295E2">
                      <a:alpha val="60000"/>
                    </a:srgbClr>
                  </a:gs>
                </a:gsLst>
                <a:lin ang="5400000"/>
              </a:gradFill>
              <a:ln cap="sq">
                <a:noFill/>
                <a:prstDash val="solid"/>
                <a:miter/>
              </a:ln>
            </p:spPr>
          </p:sp>
          <p:sp>
            <p:nvSpPr>
              <p:cNvPr name="TextBox 32" id="32"/>
              <p:cNvSpPr txBox="true"/>
              <p:nvPr/>
            </p:nvSpPr>
            <p:spPr>
              <a:xfrm>
                <a:off x="76200" y="76200"/>
                <a:ext cx="660400" cy="660400"/>
              </a:xfrm>
              <a:prstGeom prst="rect">
                <a:avLst/>
              </a:prstGeom>
            </p:spPr>
            <p:txBody>
              <a:bodyPr anchor="ctr" rtlCol="false" tIns="50800" lIns="50800" bIns="50800" rIns="50800"/>
              <a:lstStyle/>
              <a:p>
                <a:pPr algn="ctr">
                  <a:lnSpc>
                    <a:spcPts val="2005"/>
                  </a:lnSpc>
                </a:pPr>
              </a:p>
            </p:txBody>
          </p:sp>
        </p:grpSp>
      </p:grpSp>
      <p:sp>
        <p:nvSpPr>
          <p:cNvPr name="Freeform 33" id="33"/>
          <p:cNvSpPr/>
          <p:nvPr/>
        </p:nvSpPr>
        <p:spPr>
          <a:xfrm flipH="false" flipV="false" rot="0">
            <a:off x="2340761" y="8303533"/>
            <a:ext cx="378385" cy="321971"/>
          </a:xfrm>
          <a:custGeom>
            <a:avLst/>
            <a:gdLst/>
            <a:ahLst/>
            <a:cxnLst/>
            <a:rect r="r" b="b" t="t" l="l"/>
            <a:pathLst>
              <a:path h="321971" w="378385">
                <a:moveTo>
                  <a:pt x="0" y="0"/>
                </a:moveTo>
                <a:lnTo>
                  <a:pt x="378385" y="0"/>
                </a:lnTo>
                <a:lnTo>
                  <a:pt x="378385" y="321972"/>
                </a:lnTo>
                <a:lnTo>
                  <a:pt x="0" y="321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true" flipV="false" rot="0">
            <a:off x="11217774" y="0"/>
            <a:ext cx="8422481" cy="10287000"/>
          </a:xfrm>
          <a:custGeom>
            <a:avLst/>
            <a:gdLst/>
            <a:ahLst/>
            <a:cxnLst/>
            <a:rect r="r" b="b" t="t" l="l"/>
            <a:pathLst>
              <a:path h="10287000" w="8422481">
                <a:moveTo>
                  <a:pt x="8422481" y="0"/>
                </a:moveTo>
                <a:lnTo>
                  <a:pt x="0" y="0"/>
                </a:lnTo>
                <a:lnTo>
                  <a:pt x="0" y="10287000"/>
                </a:lnTo>
                <a:lnTo>
                  <a:pt x="8422481" y="10287000"/>
                </a:lnTo>
                <a:lnTo>
                  <a:pt x="8422481" y="0"/>
                </a:lnTo>
                <a:close/>
              </a:path>
            </a:pathLst>
          </a:custGeom>
          <a:blipFill>
            <a:blip r:embed="rId9"/>
            <a:stretch>
              <a:fillRect l="0" t="0" r="0" b="0"/>
            </a:stretch>
          </a:blipFill>
          <a:ln cap="sq">
            <a:noFill/>
            <a:prstDash val="solid"/>
            <a:miter/>
          </a:ln>
        </p:spPr>
      </p:sp>
      <p:sp>
        <p:nvSpPr>
          <p:cNvPr name="Freeform 35" id="35"/>
          <p:cNvSpPr/>
          <p:nvPr/>
        </p:nvSpPr>
        <p:spPr>
          <a:xfrm flipH="false" flipV="false" rot="0">
            <a:off x="2267011" y="5047118"/>
            <a:ext cx="525884" cy="338478"/>
          </a:xfrm>
          <a:custGeom>
            <a:avLst/>
            <a:gdLst/>
            <a:ahLst/>
            <a:cxnLst/>
            <a:rect r="r" b="b" t="t" l="l"/>
            <a:pathLst>
              <a:path h="338478" w="525884">
                <a:moveTo>
                  <a:pt x="0" y="0"/>
                </a:moveTo>
                <a:lnTo>
                  <a:pt x="525884" y="0"/>
                </a:lnTo>
                <a:lnTo>
                  <a:pt x="525884" y="338478"/>
                </a:lnTo>
                <a:lnTo>
                  <a:pt x="0" y="3384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0">
            <a:off x="1817621" y="1296683"/>
            <a:ext cx="5820342" cy="1095375"/>
          </a:xfrm>
          <a:prstGeom prst="rect">
            <a:avLst/>
          </a:prstGeom>
        </p:spPr>
        <p:txBody>
          <a:bodyPr anchor="t" rtlCol="false" tIns="0" lIns="0" bIns="0" rIns="0">
            <a:spAutoFit/>
          </a:bodyPr>
          <a:lstStyle/>
          <a:p>
            <a:pPr algn="l" marL="0" indent="0" lvl="0">
              <a:lnSpc>
                <a:spcPts val="8640"/>
              </a:lnSpc>
              <a:spcBef>
                <a:spcPct val="0"/>
              </a:spcBef>
            </a:pPr>
            <a:r>
              <a:rPr lang="en-US" b="true" sz="7200" strike="noStrike" u="none">
                <a:solidFill>
                  <a:srgbClr val="FFFFFF"/>
                </a:solidFill>
                <a:latin typeface="League Spartan"/>
                <a:ea typeface="League Spartan"/>
                <a:cs typeface="League Spartan"/>
                <a:sym typeface="League Spartan"/>
              </a:rPr>
              <a:t>Contactos</a:t>
            </a:r>
          </a:p>
        </p:txBody>
      </p:sp>
      <p:grpSp>
        <p:nvGrpSpPr>
          <p:cNvPr name="Group 37" id="37"/>
          <p:cNvGrpSpPr/>
          <p:nvPr/>
        </p:nvGrpSpPr>
        <p:grpSpPr>
          <a:xfrm rot="0">
            <a:off x="3556013" y="3226065"/>
            <a:ext cx="5205756" cy="845982"/>
            <a:chOff x="0" y="0"/>
            <a:chExt cx="6941008" cy="1127975"/>
          </a:xfrm>
        </p:grpSpPr>
        <p:sp>
          <p:nvSpPr>
            <p:cNvPr name="TextBox 38" id="38"/>
            <p:cNvSpPr txBox="true"/>
            <p:nvPr/>
          </p:nvSpPr>
          <p:spPr>
            <a:xfrm rot="0">
              <a:off x="0" y="670848"/>
              <a:ext cx="6941008" cy="457128"/>
            </a:xfrm>
            <a:prstGeom prst="rect">
              <a:avLst/>
            </a:prstGeom>
          </p:spPr>
          <p:txBody>
            <a:bodyPr anchor="t" rtlCol="false" tIns="0" lIns="0" bIns="0" rIns="0">
              <a:spAutoFit/>
            </a:bodyPr>
            <a:lstStyle/>
            <a:p>
              <a:pPr algn="l" marL="0" indent="0" lvl="0">
                <a:lnSpc>
                  <a:spcPts val="2759"/>
                </a:lnSpc>
                <a:spcBef>
                  <a:spcPct val="0"/>
                </a:spcBef>
              </a:pPr>
              <a:r>
                <a:rPr lang="en-US" sz="2299">
                  <a:solidFill>
                    <a:srgbClr val="FFFFFF"/>
                  </a:solidFill>
                  <a:latin typeface="Montserrat"/>
                  <a:ea typeface="Montserrat"/>
                  <a:cs typeface="Montserrat"/>
                  <a:sym typeface="Montserrat"/>
                </a:rPr>
                <a:t>911-234-567</a:t>
              </a:r>
            </a:p>
          </p:txBody>
        </p:sp>
        <p:sp>
          <p:nvSpPr>
            <p:cNvPr name="TextBox 39" id="39"/>
            <p:cNvSpPr txBox="true"/>
            <p:nvPr/>
          </p:nvSpPr>
          <p:spPr>
            <a:xfrm rot="0">
              <a:off x="0" y="0"/>
              <a:ext cx="6941008" cy="482564"/>
            </a:xfrm>
            <a:prstGeom prst="rect">
              <a:avLst/>
            </a:prstGeom>
          </p:spPr>
          <p:txBody>
            <a:bodyPr anchor="t" rtlCol="false" tIns="0" lIns="0" bIns="0" rIns="0">
              <a:spAutoFit/>
            </a:bodyPr>
            <a:lstStyle/>
            <a:p>
              <a:pPr algn="l" marL="0" indent="0" lvl="0">
                <a:lnSpc>
                  <a:spcPts val="2880"/>
                </a:lnSpc>
                <a:spcBef>
                  <a:spcPct val="0"/>
                </a:spcBef>
              </a:pPr>
              <a:r>
                <a:rPr lang="en-US" b="true" sz="2400" spc="72" u="none">
                  <a:solidFill>
                    <a:srgbClr val="FFFFFF"/>
                  </a:solidFill>
                  <a:latin typeface="League Spartan"/>
                  <a:ea typeface="League Spartan"/>
                  <a:cs typeface="League Spartan"/>
                  <a:sym typeface="League Spartan"/>
                </a:rPr>
                <a:t>Número de teléfono</a:t>
              </a:r>
            </a:p>
          </p:txBody>
        </p:sp>
      </p:grpSp>
      <p:grpSp>
        <p:nvGrpSpPr>
          <p:cNvPr name="Group 40" id="40"/>
          <p:cNvGrpSpPr/>
          <p:nvPr/>
        </p:nvGrpSpPr>
        <p:grpSpPr>
          <a:xfrm rot="0">
            <a:off x="3556013" y="4846126"/>
            <a:ext cx="5208988" cy="801261"/>
            <a:chOff x="0" y="0"/>
            <a:chExt cx="6945317" cy="1068348"/>
          </a:xfrm>
        </p:grpSpPr>
        <p:sp>
          <p:nvSpPr>
            <p:cNvPr name="TextBox 41" id="41"/>
            <p:cNvSpPr txBox="true"/>
            <p:nvPr/>
          </p:nvSpPr>
          <p:spPr>
            <a:xfrm rot="0">
              <a:off x="0" y="611220"/>
              <a:ext cx="6941008" cy="457128"/>
            </a:xfrm>
            <a:prstGeom prst="rect">
              <a:avLst/>
            </a:prstGeom>
          </p:spPr>
          <p:txBody>
            <a:bodyPr anchor="t" rtlCol="false" tIns="0" lIns="0" bIns="0" rIns="0">
              <a:spAutoFit/>
            </a:bodyPr>
            <a:lstStyle/>
            <a:p>
              <a:pPr algn="l" marL="0" indent="0" lvl="0">
                <a:lnSpc>
                  <a:spcPts val="2759"/>
                </a:lnSpc>
                <a:spcBef>
                  <a:spcPct val="0"/>
                </a:spcBef>
              </a:pPr>
              <a:r>
                <a:rPr lang="en-US" sz="2299">
                  <a:solidFill>
                    <a:srgbClr val="FFFFFF"/>
                  </a:solidFill>
                  <a:latin typeface="Montserrat"/>
                  <a:ea typeface="Montserrat"/>
                  <a:cs typeface="Montserrat"/>
                  <a:sym typeface="Montserrat"/>
                </a:rPr>
                <a:t>hola@unsitiogenial.es</a:t>
              </a:r>
            </a:p>
          </p:txBody>
        </p:sp>
        <p:sp>
          <p:nvSpPr>
            <p:cNvPr name="TextBox 42" id="42"/>
            <p:cNvSpPr txBox="true"/>
            <p:nvPr/>
          </p:nvSpPr>
          <p:spPr>
            <a:xfrm rot="0">
              <a:off x="4310" y="0"/>
              <a:ext cx="6941008" cy="482564"/>
            </a:xfrm>
            <a:prstGeom prst="rect">
              <a:avLst/>
            </a:prstGeom>
          </p:spPr>
          <p:txBody>
            <a:bodyPr anchor="t" rtlCol="false" tIns="0" lIns="0" bIns="0" rIns="0">
              <a:spAutoFit/>
            </a:bodyPr>
            <a:lstStyle/>
            <a:p>
              <a:pPr algn="l" marL="0" indent="0" lvl="0">
                <a:lnSpc>
                  <a:spcPts val="2880"/>
                </a:lnSpc>
                <a:spcBef>
                  <a:spcPct val="0"/>
                </a:spcBef>
              </a:pPr>
              <a:r>
                <a:rPr lang="en-US" b="true" sz="2400" spc="72">
                  <a:solidFill>
                    <a:srgbClr val="FFFFFF"/>
                  </a:solidFill>
                  <a:latin typeface="League Spartan"/>
                  <a:ea typeface="League Spartan"/>
                  <a:cs typeface="League Spartan"/>
                  <a:sym typeface="League Spartan"/>
                </a:rPr>
                <a:t>C</a:t>
              </a:r>
              <a:r>
                <a:rPr lang="en-US" b="true" sz="2400" spc="72" u="none">
                  <a:solidFill>
                    <a:srgbClr val="FFFFFF"/>
                  </a:solidFill>
                  <a:latin typeface="League Spartan"/>
                  <a:ea typeface="League Spartan"/>
                  <a:cs typeface="League Spartan"/>
                  <a:sym typeface="League Spartan"/>
                </a:rPr>
                <a:t>orreo electrónico</a:t>
              </a:r>
            </a:p>
          </p:txBody>
        </p:sp>
      </p:grpSp>
      <p:grpSp>
        <p:nvGrpSpPr>
          <p:cNvPr name="Group 43" id="43"/>
          <p:cNvGrpSpPr/>
          <p:nvPr/>
        </p:nvGrpSpPr>
        <p:grpSpPr>
          <a:xfrm rot="0">
            <a:off x="3559245" y="6421467"/>
            <a:ext cx="5205756" cy="845982"/>
            <a:chOff x="0" y="0"/>
            <a:chExt cx="6941008" cy="1127975"/>
          </a:xfrm>
        </p:grpSpPr>
        <p:sp>
          <p:nvSpPr>
            <p:cNvPr name="TextBox 44" id="44"/>
            <p:cNvSpPr txBox="true"/>
            <p:nvPr/>
          </p:nvSpPr>
          <p:spPr>
            <a:xfrm rot="0">
              <a:off x="0" y="670848"/>
              <a:ext cx="6941008" cy="457128"/>
            </a:xfrm>
            <a:prstGeom prst="rect">
              <a:avLst/>
            </a:prstGeom>
          </p:spPr>
          <p:txBody>
            <a:bodyPr anchor="t" rtlCol="false" tIns="0" lIns="0" bIns="0" rIns="0">
              <a:spAutoFit/>
            </a:bodyPr>
            <a:lstStyle/>
            <a:p>
              <a:pPr algn="l" marL="0" indent="0" lvl="0">
                <a:lnSpc>
                  <a:spcPts val="2759"/>
                </a:lnSpc>
                <a:spcBef>
                  <a:spcPct val="0"/>
                </a:spcBef>
              </a:pPr>
              <a:r>
                <a:rPr lang="en-US" sz="2299">
                  <a:solidFill>
                    <a:srgbClr val="FFFFFF"/>
                  </a:solidFill>
                  <a:latin typeface="Montserrat"/>
                  <a:ea typeface="Montserrat"/>
                  <a:cs typeface="Montserrat"/>
                  <a:sym typeface="Montserrat"/>
                </a:rPr>
                <a:t>www.unsitiogenial.es</a:t>
              </a:r>
            </a:p>
          </p:txBody>
        </p:sp>
        <p:sp>
          <p:nvSpPr>
            <p:cNvPr name="TextBox 45" id="45"/>
            <p:cNvSpPr txBox="true"/>
            <p:nvPr/>
          </p:nvSpPr>
          <p:spPr>
            <a:xfrm rot="0">
              <a:off x="0" y="0"/>
              <a:ext cx="6941008" cy="482564"/>
            </a:xfrm>
            <a:prstGeom prst="rect">
              <a:avLst/>
            </a:prstGeom>
          </p:spPr>
          <p:txBody>
            <a:bodyPr anchor="t" rtlCol="false" tIns="0" lIns="0" bIns="0" rIns="0">
              <a:spAutoFit/>
            </a:bodyPr>
            <a:lstStyle/>
            <a:p>
              <a:pPr algn="l" marL="0" indent="0" lvl="0">
                <a:lnSpc>
                  <a:spcPts val="2880"/>
                </a:lnSpc>
                <a:spcBef>
                  <a:spcPct val="0"/>
                </a:spcBef>
              </a:pPr>
              <a:r>
                <a:rPr lang="en-US" b="true" sz="2400" spc="72" u="none">
                  <a:solidFill>
                    <a:srgbClr val="FFFFFF"/>
                  </a:solidFill>
                  <a:latin typeface="League Spartan"/>
                  <a:ea typeface="League Spartan"/>
                  <a:cs typeface="League Spartan"/>
                  <a:sym typeface="League Spartan"/>
                </a:rPr>
                <a:t>Sitio web</a:t>
              </a:r>
            </a:p>
          </p:txBody>
        </p:sp>
      </p:grpSp>
      <p:grpSp>
        <p:nvGrpSpPr>
          <p:cNvPr name="Group 46" id="46"/>
          <p:cNvGrpSpPr/>
          <p:nvPr/>
        </p:nvGrpSpPr>
        <p:grpSpPr>
          <a:xfrm rot="0">
            <a:off x="3559245" y="8041528"/>
            <a:ext cx="5205756" cy="845982"/>
            <a:chOff x="0" y="0"/>
            <a:chExt cx="6941008" cy="1127975"/>
          </a:xfrm>
        </p:grpSpPr>
        <p:sp>
          <p:nvSpPr>
            <p:cNvPr name="TextBox 47" id="47"/>
            <p:cNvSpPr txBox="true"/>
            <p:nvPr/>
          </p:nvSpPr>
          <p:spPr>
            <a:xfrm rot="0">
              <a:off x="0" y="670848"/>
              <a:ext cx="6941008" cy="457128"/>
            </a:xfrm>
            <a:prstGeom prst="rect">
              <a:avLst/>
            </a:prstGeom>
          </p:spPr>
          <p:txBody>
            <a:bodyPr anchor="t" rtlCol="false" tIns="0" lIns="0" bIns="0" rIns="0">
              <a:spAutoFit/>
            </a:bodyPr>
            <a:lstStyle/>
            <a:p>
              <a:pPr algn="l" marL="0" indent="0" lvl="0">
                <a:lnSpc>
                  <a:spcPts val="2759"/>
                </a:lnSpc>
                <a:spcBef>
                  <a:spcPct val="0"/>
                </a:spcBef>
              </a:pPr>
              <a:r>
                <a:rPr lang="en-US" sz="2299" u="none">
                  <a:solidFill>
                    <a:srgbClr val="FFFFFF"/>
                  </a:solidFill>
                  <a:latin typeface="Montserrat"/>
                  <a:ea typeface="Montserrat"/>
                  <a:cs typeface="Montserrat"/>
                  <a:sym typeface="Montserrat"/>
                </a:rPr>
                <a:t>@unsitiogenial</a:t>
              </a:r>
            </a:p>
          </p:txBody>
        </p:sp>
        <p:sp>
          <p:nvSpPr>
            <p:cNvPr name="TextBox 48" id="48"/>
            <p:cNvSpPr txBox="true"/>
            <p:nvPr/>
          </p:nvSpPr>
          <p:spPr>
            <a:xfrm rot="0">
              <a:off x="0" y="0"/>
              <a:ext cx="6941008" cy="482564"/>
            </a:xfrm>
            <a:prstGeom prst="rect">
              <a:avLst/>
            </a:prstGeom>
          </p:spPr>
          <p:txBody>
            <a:bodyPr anchor="t" rtlCol="false" tIns="0" lIns="0" bIns="0" rIns="0">
              <a:spAutoFit/>
            </a:bodyPr>
            <a:lstStyle/>
            <a:p>
              <a:pPr algn="l" marL="0" indent="0" lvl="0">
                <a:lnSpc>
                  <a:spcPts val="2880"/>
                </a:lnSpc>
                <a:spcBef>
                  <a:spcPct val="0"/>
                </a:spcBef>
              </a:pPr>
              <a:r>
                <a:rPr lang="en-US" b="true" sz="2400" spc="72" u="none">
                  <a:solidFill>
                    <a:srgbClr val="FFFFFF"/>
                  </a:solidFill>
                  <a:latin typeface="League Spartan"/>
                  <a:ea typeface="League Spartan"/>
                  <a:cs typeface="League Spartan"/>
                  <a:sym typeface="League Spartan"/>
                </a:rPr>
                <a:t>Redes sociales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DAGqARuRYNg</dc:identifier>
  <dcterms:modified xsi:type="dcterms:W3CDTF">2011-08-01T06:04:30Z</dcterms:modified>
  <cp:revision>1</cp:revision>
  <dc:title>Presentación de Tecnología Inteligencia Artificial Profesional Sencilla Azul y Negro</dc:title>
</cp:coreProperties>
</file>